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58" r:id="rId4"/>
    <p:sldId id="294" r:id="rId5"/>
    <p:sldId id="296" r:id="rId6"/>
    <p:sldId id="292" r:id="rId7"/>
    <p:sldId id="260" r:id="rId8"/>
    <p:sldId id="262" r:id="rId9"/>
    <p:sldId id="295" r:id="rId10"/>
    <p:sldId id="263" r:id="rId11"/>
    <p:sldId id="267" r:id="rId12"/>
    <p:sldId id="268" r:id="rId13"/>
    <p:sldId id="29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CEC7-BC59-4BE6-BA72-F122D12940B2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63C9E-6185-47B6-91D8-83BE2D2B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63C9E-6185-47B6-91D8-83BE2D2B8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6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3C9E-6185-47B6-91D8-83BE2D2B8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63C9E-6185-47B6-91D8-83BE2D2B8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2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63C9E-6185-47B6-91D8-83BE2D2B8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8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63C9E-6185-47B6-91D8-83BE2D2B8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34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3C9E-6185-47B6-91D8-83BE2D2B84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Háttérinformáció</a:t>
            </a:r>
            <a:r>
              <a:rPr lang="hu-HU" dirty="0" smtClean="0"/>
              <a:t> a </a:t>
            </a:r>
            <a:r>
              <a:rPr lang="hu-HU" dirty="0" err="1" smtClean="0"/>
              <a:t>PISA-ról</a:t>
            </a:r>
            <a:r>
              <a:rPr lang="hu-HU" dirty="0" smtClean="0"/>
              <a:t> </a:t>
            </a:r>
          </a:p>
          <a:p>
            <a:r>
              <a:rPr lang="hu-HU" dirty="0" smtClean="0"/>
              <a:t>PISA (</a:t>
            </a:r>
            <a:r>
              <a:rPr lang="hu-HU" dirty="0" err="1" smtClean="0"/>
              <a:t>Programme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International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Assessment</a:t>
            </a:r>
            <a:r>
              <a:rPr lang="hu-HU" dirty="0" smtClean="0"/>
              <a:t> – Nemzetközi Tanulói Értékelés Programja) egy nemzetközi összehasonlító vizsgálat az OECD </a:t>
            </a:r>
            <a:r>
              <a:rPr lang="hu-HU" dirty="0" err="1" smtClean="0"/>
              <a:t>osrzágokban</a:t>
            </a:r>
            <a:r>
              <a:rPr lang="hu-HU" dirty="0" smtClean="0"/>
              <a:t>, amit háromévente végeznek el (2000 – 2003 – 2006 – 2009 stb.) </a:t>
            </a:r>
          </a:p>
          <a:p>
            <a:r>
              <a:rPr lang="hu-HU" dirty="0" smtClean="0"/>
              <a:t>Az OECD az “</a:t>
            </a:r>
            <a:r>
              <a:rPr lang="hu-HU" dirty="0" err="1" smtClean="0"/>
              <a:t>Organisation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and </a:t>
            </a:r>
            <a:r>
              <a:rPr lang="hu-HU" dirty="0" err="1" smtClean="0"/>
              <a:t>Development</a:t>
            </a:r>
            <a:r>
              <a:rPr lang="hu-HU" dirty="0" smtClean="0"/>
              <a:t>” a Gazdasági Együttműködés és Fejlesztés Szervezete</a:t>
            </a:r>
          </a:p>
          <a:p>
            <a:r>
              <a:rPr lang="hu-HU" dirty="0" smtClean="0"/>
              <a:t>A PISA méri és összehasonlítja a nemzeti oktatási rendszerek hatékonyságát. </a:t>
            </a:r>
          </a:p>
          <a:p>
            <a:endParaRPr lang="hu-HU" dirty="0" smtClean="0"/>
          </a:p>
          <a:p>
            <a:r>
              <a:rPr lang="hu-HU" dirty="0" smtClean="0"/>
              <a:t>A PISA az alábbiakat értékeli:</a:t>
            </a:r>
          </a:p>
          <a:p>
            <a:r>
              <a:rPr lang="hu-HU" dirty="0" smtClean="0"/>
              <a:t>a) </a:t>
            </a:r>
            <a:r>
              <a:rPr lang="hu-HU" dirty="0" err="1" smtClean="0"/>
              <a:t>A</a:t>
            </a:r>
            <a:r>
              <a:rPr lang="hu-HU" dirty="0" smtClean="0"/>
              <a:t> 15 éves tanulók kulcskompetenciáit/tantárgyi területeket: olvasás, matematika, természettudományok (szűk fókusz) és </a:t>
            </a:r>
          </a:p>
          <a:p>
            <a:r>
              <a:rPr lang="hu-HU" dirty="0" smtClean="0"/>
              <a:t>b) további képességeket, úgymint  tanulási attitűd, önkép és tanulási stratégiák (tág fókusz).</a:t>
            </a:r>
          </a:p>
          <a:p>
            <a:r>
              <a:rPr lang="hu-HU" dirty="0" smtClean="0"/>
              <a:t>A PISA arra fókuszál, hogy a diákok alkalmazzák a tudást új szituációkban (nem a tantervi </a:t>
            </a:r>
            <a:r>
              <a:rPr lang="hu-HU" dirty="0" err="1" smtClean="0"/>
              <a:t>validitást</a:t>
            </a:r>
            <a:r>
              <a:rPr lang="hu-HU" dirty="0" smtClean="0"/>
              <a:t>!).</a:t>
            </a:r>
          </a:p>
          <a:p>
            <a:r>
              <a:rPr lang="hu-HU" dirty="0" smtClean="0"/>
              <a:t>A PISA az alap képességeket tesztekkel vizsgálja, és háttéradatokat gyűjt (az iskoláról, a szülőkről és tanulókról). </a:t>
            </a:r>
          </a:p>
          <a:p>
            <a:r>
              <a:rPr lang="hu-HU" dirty="0" smtClean="0"/>
              <a:t>A PISA reprezentatív mintákat értékel minden résztvevő országban (4.500 - 10.000 tanuló országonként). 2009-ben a világgazdaság közel 90%-át fedte le a PISA vizsgálat (65 ország és régió vett részt).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3C9E-6185-47B6-91D8-83BE2D2B84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3C9E-6185-47B6-91D8-83BE2D2B84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96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55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1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1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3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27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35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0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6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8389-62E1-4AB8-A427-25507ECF6709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7951-2B23-4F6B-8495-5BC3C4017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0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42"/>
            <a:ext cx="9144000" cy="686164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6200" y="1371601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200" b="1" dirty="0" smtClean="0"/>
          </a:p>
          <a:p>
            <a:pPr algn="ctr"/>
            <a:r>
              <a:rPr lang="hu-HU" sz="3200" b="1" dirty="0" smtClean="0"/>
              <a:t>Szakmai beszámoló</a:t>
            </a:r>
            <a:endParaRPr lang="en-US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0" y="31058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hu-HU" sz="2400" dirty="0" smtClean="0"/>
          </a:p>
          <a:p>
            <a:pPr algn="r"/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2204581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/>
              <a:t>Hunra Közgyűlés</a:t>
            </a:r>
          </a:p>
          <a:p>
            <a:pPr algn="ctr"/>
            <a:r>
              <a:rPr lang="hu-HU" dirty="0" smtClean="0"/>
              <a:t>Kecskemét, 2019. november 29.</a:t>
            </a:r>
          </a:p>
        </p:txBody>
      </p:sp>
    </p:spTree>
    <p:extLst>
      <p:ext uri="{BB962C8B-B14F-4D97-AF65-F5344CB8AC3E}">
        <p14:creationId xmlns:p14="http://schemas.microsoft.com/office/powerpoint/2010/main" val="28903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8"/>
            <a:ext cx="9144000" cy="686164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1962" y="2362200"/>
            <a:ext cx="87407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„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4800" y="1341566"/>
            <a:ext cx="673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Népmese Napja</a:t>
            </a:r>
            <a:b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Százhalombatta, 2019. szeptember 20</a:t>
            </a:r>
            <a:r>
              <a:rPr kumimoji="0" lang="hu-HU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21.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2971382"/>
            <a:ext cx="4267200" cy="28414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407" y="2982724"/>
            <a:ext cx="4266257" cy="28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46" y="-24430"/>
            <a:ext cx="9144000" cy="686164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1295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Neveléssel az olvasásért – olvasással a nevelésért </a:t>
            </a:r>
            <a:r>
              <a:rPr lang="hu-HU" sz="2400" b="1" dirty="0" smtClean="0"/>
              <a:t>konferencia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4" y="2364417"/>
            <a:ext cx="4457700" cy="29554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10" y="2411013"/>
            <a:ext cx="4304153" cy="28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0"/>
            <a:ext cx="9144000" cy="686164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129540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Együttműködés „Az én könyvtáram” projekttel</a:t>
            </a:r>
            <a:endParaRPr lang="en-US" sz="2000" b="1" dirty="0"/>
          </a:p>
        </p:txBody>
      </p:sp>
      <p:sp>
        <p:nvSpPr>
          <p:cNvPr id="4" name="Téglalap 3"/>
          <p:cNvSpPr/>
          <p:nvPr/>
        </p:nvSpPr>
        <p:spPr>
          <a:xfrm>
            <a:off x="609600" y="21336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2019. november 15. </a:t>
            </a:r>
          </a:p>
          <a:p>
            <a:r>
              <a:rPr lang="hu-HU" b="1" dirty="0" smtClean="0"/>
              <a:t>„Ahány </a:t>
            </a:r>
            <a:r>
              <a:rPr lang="hu-HU" b="1" dirty="0"/>
              <a:t>könyv, annyi élmény – </a:t>
            </a:r>
            <a:r>
              <a:rPr lang="hu-HU" b="1" dirty="0" err="1"/>
              <a:t>workshop</a:t>
            </a:r>
            <a:r>
              <a:rPr lang="hu-HU" b="1" dirty="0"/>
              <a:t> az olvasásért” szakmai rendezvény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38200" y="3377217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</a:rPr>
              <a:t>Ahány könyv, annyi élmény kerekasztal-beszélgetés az olvasásról. Résztvevők: Gál Katalin, a Magyar Könyvkiadók és Könyvterjesztők Egyesülésének elnöke; dr. Szabó Ildikó a Magyar Olvasástársaság elnöke, illetve Kiss Judit Ágnes költő, író  és Harcos Bálint költő, író. Moderátor: Farkas Ferenc, Az én könyvtáram program szakmai </a:t>
            </a:r>
            <a:r>
              <a:rPr lang="hu-HU" dirty="0" smtClean="0">
                <a:latin typeface="Calibri" panose="020F0502020204030204" pitchFamily="34" charset="0"/>
              </a:rPr>
              <a:t>vezetője</a:t>
            </a:r>
          </a:p>
          <a:p>
            <a:pPr algn="just"/>
            <a:endParaRPr lang="hu-HU" dirty="0" smtClean="0">
              <a:latin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Együtt </a:t>
            </a:r>
            <a:r>
              <a:rPr lang="hu-HU" dirty="0">
                <a:latin typeface="Calibri" panose="020F0502020204030204" pitchFamily="34" charset="0"/>
              </a:rPr>
              <a:t>az olvasóvá nevelésért – kiadványbemutató / Péterfi Rita és dr. Gombos Péter, a kiadvány szerkesztői</a:t>
            </a:r>
            <a:r>
              <a:rPr lang="hu-HU" dirty="0">
                <a:latin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</a:rPr>
              <a:t>Fiúk és az olvasás /dr.  </a:t>
            </a:r>
            <a:r>
              <a:rPr lang="hu-HU" dirty="0" err="1">
                <a:latin typeface="Calibri" panose="020F0502020204030204" pitchFamily="34" charset="0"/>
              </a:rPr>
              <a:t>Szinger</a:t>
            </a:r>
            <a:r>
              <a:rPr lang="hu-HU" dirty="0">
                <a:latin typeface="Calibri" panose="020F0502020204030204" pitchFamily="34" charset="0"/>
              </a:rPr>
              <a:t> Veronika, Neumann János </a:t>
            </a:r>
            <a:r>
              <a:rPr lang="hu-HU" dirty="0" smtClean="0">
                <a:latin typeface="Calibri" panose="020F0502020204030204" pitchFamily="34" charset="0"/>
              </a:rPr>
              <a:t>Egyetem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069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533400" y="324433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Köszönöm</a:t>
            </a:r>
            <a:r>
              <a:rPr lang="en-US" sz="5400" b="1" dirty="0"/>
              <a:t> a </a:t>
            </a:r>
            <a:r>
              <a:rPr lang="en-US" sz="5400" b="1" dirty="0" err="1"/>
              <a:t>figyelmet</a:t>
            </a:r>
            <a:r>
              <a:rPr lang="en-US" sz="5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3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44000" cy="686164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129540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Tündérolvasók, Püspökladány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5800" y="2667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2019. </a:t>
            </a:r>
            <a:r>
              <a:rPr lang="hu-HU" sz="2800" b="1" dirty="0"/>
              <a:t>m</a:t>
            </a:r>
            <a:r>
              <a:rPr lang="hu-HU" sz="2800" b="1" dirty="0" smtClean="0"/>
              <a:t>árcius 29. 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90600" y="3792378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Magyar Olvasástársaságot a zsűriben </a:t>
            </a:r>
            <a:r>
              <a:rPr lang="hu-HU" sz="3200" dirty="0" err="1" smtClean="0"/>
              <a:t>Kucska</a:t>
            </a:r>
            <a:r>
              <a:rPr lang="hu-HU" sz="3200" dirty="0" smtClean="0"/>
              <a:t> Zsuzsa képviselte.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0092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6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8600" y="1447800"/>
            <a:ext cx="5541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400" dirty="0" smtClean="0">
                <a:latin typeface="Arial" charset="0"/>
                <a:cs typeface="Arial" charset="0"/>
              </a:rPr>
              <a:t>McDonald’s </a:t>
            </a:r>
            <a:r>
              <a:rPr lang="hu-HU" sz="2400" dirty="0">
                <a:latin typeface="Arial" charset="0"/>
                <a:cs typeface="Arial" charset="0"/>
              </a:rPr>
              <a:t>olvasásprogram koncepció</a:t>
            </a:r>
            <a:br>
              <a:rPr lang="hu-HU" sz="2400" dirty="0">
                <a:latin typeface="Arial" charset="0"/>
                <a:cs typeface="Arial" charset="0"/>
              </a:rPr>
            </a:br>
            <a:r>
              <a:rPr lang="hu-HU" sz="2400" dirty="0">
                <a:latin typeface="Arial" charset="0"/>
                <a:cs typeface="Arial" charset="0"/>
              </a:rPr>
              <a:t>2019. </a:t>
            </a:r>
            <a:r>
              <a:rPr lang="hu-HU" sz="2400" dirty="0" smtClean="0">
                <a:latin typeface="Arial" charset="0"/>
                <a:cs typeface="Arial" charset="0"/>
              </a:rPr>
              <a:t>június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43199"/>
            <a:ext cx="7772401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144000" cy="6861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3400" y="254508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European Roundtable „STEM and literacy” in Vienna, Austria on June 7, 2019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2000" y="4343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Magyar Olvasástársaságot képviselte</a:t>
            </a:r>
          </a:p>
          <a:p>
            <a:pPr algn="ctr"/>
            <a:r>
              <a:rPr lang="hu-HU" sz="2800" dirty="0" smtClean="0"/>
              <a:t> dr. </a:t>
            </a:r>
            <a:r>
              <a:rPr lang="hu-HU" sz="2800" dirty="0" err="1" smtClean="0"/>
              <a:t>Pompor</a:t>
            </a:r>
            <a:r>
              <a:rPr lang="hu-HU" sz="2800" dirty="0" smtClean="0"/>
              <a:t> Zoltán.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920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144000" cy="6861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33400" y="254508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2019. </a:t>
            </a:r>
            <a:r>
              <a:rPr lang="hu-HU" sz="2800" dirty="0">
                <a:solidFill>
                  <a:prstClr val="black"/>
                </a:solidFill>
                <a:latin typeface="Calibri"/>
              </a:rPr>
              <a:t>j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úlius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Könyvjelző pályázat,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Püspökladány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90600" y="4343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Magyar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Olvasástársaság együttműködése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5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616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914400" y="1905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21</a:t>
            </a:r>
            <a:r>
              <a:rPr lang="en-US" sz="2800" baseline="30000" dirty="0"/>
              <a:t>st </a:t>
            </a:r>
            <a:r>
              <a:rPr lang="en-US" sz="2800" dirty="0"/>
              <a:t>European Conference on Literacy under the heading of </a:t>
            </a:r>
            <a:r>
              <a:rPr lang="en-US" sz="2800" b="1" dirty="0"/>
              <a:t>Learning from the Past for the Future: Literacy for All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6691" y="339618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2019. augusztus 4-7., Koppenhága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66800" y="4419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Magyar Olvasástársaságot</a:t>
            </a:r>
          </a:p>
          <a:p>
            <a:pPr algn="ctr"/>
            <a:r>
              <a:rPr lang="hu-HU" sz="2800" dirty="0" smtClean="0"/>
              <a:t> dr. Juhász Valéria képviselte.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2188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144000" cy="68616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1295400"/>
            <a:ext cx="10766469" cy="178018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67000"/>
            <a:ext cx="3712451" cy="24384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667000"/>
            <a:ext cx="3261643" cy="217036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745" y="3642114"/>
            <a:ext cx="425537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144000" cy="68616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" y="1371600"/>
            <a:ext cx="4517528" cy="11766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2209800"/>
            <a:ext cx="4724400" cy="38834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34002" y="2316481"/>
            <a:ext cx="3428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Író-szerkesztő: </a:t>
            </a:r>
          </a:p>
          <a:p>
            <a:r>
              <a:rPr lang="hu-HU" sz="2400" dirty="0" err="1" smtClean="0"/>
              <a:t>Pompor</a:t>
            </a:r>
            <a:r>
              <a:rPr lang="hu-HU" sz="2400" dirty="0" smtClean="0"/>
              <a:t> Zoltán</a:t>
            </a:r>
          </a:p>
          <a:p>
            <a:endParaRPr lang="hu-HU" sz="2400" dirty="0" smtClean="0"/>
          </a:p>
          <a:p>
            <a:r>
              <a:rPr lang="hu-HU" sz="2400" b="1" dirty="0" smtClean="0"/>
              <a:t>Szerzők:</a:t>
            </a:r>
            <a:endParaRPr lang="hu-HU" sz="2400" b="1" dirty="0"/>
          </a:p>
          <a:p>
            <a:r>
              <a:rPr lang="hu-HU" sz="2400" dirty="0" err="1" smtClean="0"/>
              <a:t>Dobszay</a:t>
            </a:r>
            <a:r>
              <a:rPr lang="hu-HU" sz="2400" dirty="0" smtClean="0"/>
              <a:t> </a:t>
            </a:r>
            <a:r>
              <a:rPr lang="hu-HU" sz="2400" dirty="0" smtClean="0"/>
              <a:t>Ambrus</a:t>
            </a:r>
          </a:p>
          <a:p>
            <a:r>
              <a:rPr lang="hu-HU" sz="2400" dirty="0" smtClean="0"/>
              <a:t>Gombos Péter</a:t>
            </a:r>
          </a:p>
          <a:p>
            <a:r>
              <a:rPr lang="hu-HU" sz="2400" dirty="0" err="1" smtClean="0"/>
              <a:t>Kucska</a:t>
            </a:r>
            <a:r>
              <a:rPr lang="hu-HU" sz="2400" dirty="0" smtClean="0"/>
              <a:t> Zsuzsa</a:t>
            </a:r>
          </a:p>
          <a:p>
            <a:r>
              <a:rPr lang="hu-HU" sz="2400" dirty="0" smtClean="0"/>
              <a:t>Péterfi </a:t>
            </a:r>
            <a:r>
              <a:rPr lang="hu-HU" sz="2400" dirty="0" smtClean="0"/>
              <a:t>Rita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19746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"/>
            <a:ext cx="9144000" cy="68616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90800" y="1650702"/>
            <a:ext cx="342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2019. szeptember 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9600" y="2438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EÖTVÖS LORÁND TUDOMÁNYEGYETEM Bölcsészettudományi Kar</a:t>
            </a:r>
          </a:p>
          <a:p>
            <a:pPr algn="ctr"/>
            <a:r>
              <a:rPr lang="hu-HU" dirty="0" smtClean="0"/>
              <a:t>  KÖNYVTÁR- ÉS INFORMÁCIÓTUDOMÁNYI INTÉZET</a:t>
            </a:r>
          </a:p>
          <a:p>
            <a:pPr algn="just"/>
            <a:endParaRPr lang="hu-HU" dirty="0" smtClean="0"/>
          </a:p>
          <a:p>
            <a:pPr algn="ctr"/>
            <a:r>
              <a:rPr lang="hu-HU" b="1" dirty="0" smtClean="0"/>
              <a:t>Szakdolgozati témaajánlatok </a:t>
            </a: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" y="3950907"/>
            <a:ext cx="8806543" cy="17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361</Words>
  <Application>Microsoft Office PowerPoint</Application>
  <PresentationFormat>Diavetítés a képernyőre (4:3 oldalarány)</PresentationFormat>
  <Paragraphs>61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Robb</dc:creator>
  <cp:lastModifiedBy>dr.szabo.ildiko.73 dr.szabo.ildiko.73</cp:lastModifiedBy>
  <cp:revision>45</cp:revision>
  <dcterms:created xsi:type="dcterms:W3CDTF">2017-03-20T15:46:34Z</dcterms:created>
  <dcterms:modified xsi:type="dcterms:W3CDTF">2019-12-08T14:30:00Z</dcterms:modified>
</cp:coreProperties>
</file>